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Freeform: Shape 90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9" name="Arc 90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6FE0D-8BD4-F229-9624-95C7FDB68D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834" y="1153572"/>
            <a:ext cx="3200400" cy="4461163"/>
          </a:xfrm>
        </p:spPr>
        <p:txBody>
          <a:bodyPr anchor="ctr"/>
          <a:lstStyle>
            <a:lvl1pPr algn="l">
              <a:defRPr sz="34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8FEBD7-E01B-720D-488D-17E118AC2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7308" y="591344"/>
            <a:ext cx="6906491" cy="5585619"/>
          </a:xfrm>
        </p:spPr>
        <p:txBody>
          <a:bodyPr anchor="ctr"/>
          <a:lstStyle>
            <a:lvl1pPr marL="228600" indent="-228600" algn="l">
              <a:buFont typeface="Arial" panose="020B0604020202020204" pitchFamily="34" charset="0"/>
              <a:buChar char="•"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97670-AA01-5A34-A508-F68E0CD9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CCE32-8C1F-1C26-4A47-15D656EF5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439AC8-55C9-FB23-80C6-95A01E921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69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9290-2654-DD03-A721-B9245A7E1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20494-B95D-7544-FCC6-A8DEFE8129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AF4819-6CF3-4E2B-678D-F3D98730C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1E4CB-F367-A477-35AF-8D540732D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DE74F-84DF-4737-ADE8-990D287FE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244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56039D-C6C1-17B7-409C-1B7791F0DB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2DFDB4-99CB-E1A2-FD2A-88EBE5DE9E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35D4F-2533-7E50-4A66-8D2CC0251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6D7F6-41B0-519C-19D8-EBCFA1C3F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9E251-9CAF-95CB-D8DA-4DB8A22C9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131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96713-B88E-073C-DDB9-0E97B214E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320"/>
            <a:ext cx="7345680" cy="1005840"/>
          </a:xfrm>
        </p:spPr>
        <p:txBody>
          <a:bodyPr anchor="t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246F7-703E-52B5-EBDA-56D4A1160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7345680" cy="5212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03DFB-E1AC-871E-9635-E80CC9AF9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8CCF6-F566-A242-99B8-8061E8EDD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59FB7-9180-C512-E983-7E99C56A1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idx="13"/>
          </p:nvPr>
        </p:nvSpPr>
        <p:spPr>
          <a:xfrm>
            <a:off x="8077200" y="0"/>
            <a:ext cx="41148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73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 - 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Freeform: Shape 90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9" name="Arc 90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A5681-3470-494C-D132-4BBF02520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2130034"/>
            <a:ext cx="3200400" cy="1900000"/>
          </a:xfrm>
        </p:spPr>
        <p:txBody>
          <a:bodyPr anchor="b"/>
          <a:lstStyle>
            <a:lvl1pPr algn="l"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D071BA-37F2-984B-980B-C4AC1548F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6834" y="4150034"/>
            <a:ext cx="3200400" cy="1300000"/>
          </a:xfrm>
        </p:spPr>
        <p:txBody>
          <a:bodyPr/>
          <a:lstStyle>
            <a:lvl1pPr marL="0" indent="0" algn="l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D5C03-D3A3-343D-88FD-915224ED2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D4402-B06A-7CF4-7566-EB1F19823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9338B-FCA2-812A-42CD-CEBD23046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80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mparison - 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AE4169-630C-1D58-2EB6-C89D8D8D0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320"/>
            <a:ext cx="11277600" cy="1005840"/>
          </a:xfrm>
        </p:spPr>
        <p:txBody>
          <a:bodyPr anchor="t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Column Divider"/>
          <p:cNvSpPr/>
          <p:nvPr/>
        </p:nvSpPr>
        <p:spPr>
          <a:xfrm>
            <a:off x="6086475" y="1825625"/>
            <a:ext cx="19050" cy="43513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71BCB8-A0F3-1BE2-6B09-2C00121DE7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54DEC1-BBBB-5494-193D-CF08BF207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12E62-52D8-BE60-5BB9-03305E139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56264-7A5E-D402-A8D8-335EC5BC9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C2E9D-FF66-BC9D-1CDF-4B7F0841B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72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41BBB-94CE-1D1F-103E-D1BA1A4A4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7BD3D0-D0A7-DBA2-8DA0-931C5290C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CE0456-7DA9-B989-0714-5F43E7FFA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A16FAD-4AFD-3687-6266-5F599176B6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6F2409-C155-47FC-0182-F376264BE0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ED0844-2D20-A035-BB95-A68A43152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07A7BC-F948-3488-269C-B26399A38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5E7F0D-8016-4470-F661-0A1814316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0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losing - Inv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Freeform: Shape 90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9" name="Arc 90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CFD31A-32E1-3E4F-CF6C-11CB2A12D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2479419"/>
            <a:ext cx="3200400" cy="1899162"/>
          </a:xfrm>
        </p:spPr>
        <p:txBody>
          <a:bodyPr anchor="ctr"/>
          <a:lstStyle>
            <a:lvl1pPr algn="l">
              <a:defRPr sz="40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Invitation Text Placeholder"/>
          <p:cNvSpPr>
            <a:spLocks noGrp="1"/>
          </p:cNvSpPr>
          <p:nvPr>
            <p:ph type="body" idx="1"/>
          </p:nvPr>
        </p:nvSpPr>
        <p:spPr>
          <a:xfrm>
            <a:off x="4447308" y="2090738"/>
            <a:ext cx="6906491" cy="2676525"/>
          </a:xfrm>
        </p:spPr>
        <p:txBody>
          <a:bodyPr anchor="ctr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invitation or contact details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8E7132-F4D3-480C-F3C4-C20797EBB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10B18-EBBB-DF96-2644-7DD7C7516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EB355-6066-521A-A542-D41CFA5C5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2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276A4E-E5DC-FAD9-E354-2609B9E26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21C899-70FC-11E6-2A19-B3336FD81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59DC1-5EAF-CD80-7003-105C23382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6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cripture Quote - Brand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Quote Mark"/>
          <p:cNvSpPr/>
          <p:nvPr/>
        </p:nvSpPr>
        <p:spPr>
          <a:xfrm>
            <a:off x="5283200" y="455386"/>
            <a:ext cx="1625600" cy="1280160"/>
          </a:xfrm>
          <a:prstGeom prst="rect">
            <a:avLst/>
          </a:prstGeom>
          <a:noFill/>
        </p:spPr>
        <p:txBody>
          <a:bodyPr wrap="none" anchor="t"/>
          <a:lstStyle/>
          <a:p>
            <a:pPr algn="ctr"/>
            <a:r>
              <a:rPr lang="en-US" sz="9600" b="1">
                <a:solidFill>
                  <a:schemeClr val="accent2"/>
                </a:solidFill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AC3C10-1CCB-7EC0-FD66-2F37EAA3A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4983163"/>
            <a:ext cx="9753600" cy="700000"/>
          </a:xfrm>
        </p:spPr>
        <p:txBody>
          <a:bodyPr anchor="t"/>
          <a:lstStyle>
            <a:lvl1pPr algn="ctr">
              <a:defRPr sz="2000" b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1B3E9A-66F0-6978-BF9F-5757EE61E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35546"/>
            <a:ext cx="9753600" cy="3247617"/>
          </a:xfrm>
        </p:spPr>
        <p:txBody>
          <a:bodyPr anchor="ctr"/>
          <a:lstStyle>
            <a:lvl1pPr marL="0" indent="0" algn="ctr">
              <a:buNone/>
              <a:defRPr sz="3200" i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/>
              <a:t>Click to add scripture verse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29DF31-CF80-A045-96E3-F04E6632C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CC4048-63A1-8E83-B3E5-B2A01C794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5D6891-5F88-DA2F-DB08-8031EF676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42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DC893-4A58-2B4E-91FE-985131869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B8FA58-7B6D-6F78-1899-44E6AADEFE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F7C91-28C8-51FE-AAD5-5CF42735D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7EC366-3E2E-E18D-0EEC-5C9DFDA93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A6944F-D09A-B31A-BEE4-DF911036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7362D0-D081-6958-BD94-17EEA7926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94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EAD64-86CD-185A-71D8-04E2A7F9F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01F374-3637-2ABD-CE73-04DA086BF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4ACBD9-7336-744A-E84D-0270102310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EA012A-DC90-4B47-B71F-34BFA35E1223}" type="datetimeFigureOut">
              <a:rPr lang="en-US" smtClean="0"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5AB643-343D-B368-AFE9-E71FAA0D71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57CBEC-53E3-A68F-42AE-C9460A35B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6A7FD4-9185-4B22-9384-0864FF99974D}" type="slidenum">
              <a:rPr lang="en-US" smtClean="0"/>
              <a:t>‹#›</a:t>
            </a:fld>
            <a:endParaRPr lang="en-US"/>
          </a:p>
        </p:txBody>
      </p:sp>
      <p:pic>
        <p:nvPicPr>
          <p:cNvPr id="50" name="Church Logo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460480" y="612648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07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5" name="Rectangle 904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7" name="Freeform: Shape 906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24BDE-6D33-62E5-3310-1801EC4ABD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br>
              <a:rPr lang="en-US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Unshackled Manhood: Faith in the Deepest Dungeon</a:t>
            </a:r>
            <a:br>
              <a:rPr lang="en-US" sz="3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3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09" name="Arc 908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3A062D-5513-0C86-8A56-C46F0FFA2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endParaRPr lang="en-US" b="1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b="1" dirty="0"/>
              <a:t>Introduction: Acts 16:16-40</a:t>
            </a:r>
            <a:endParaRPr lang="en-US" b="1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2"/>
                </a:solidFill>
              </a:rPr>
              <a:t>The Hook:</a:t>
            </a:r>
            <a:r>
              <a:rPr lang="en-US" dirty="0"/>
              <a:t> </a:t>
            </a:r>
            <a:r>
              <a:rPr lang="en-US"/>
              <a:t>Character shows when life hits hard, </a:t>
            </a:r>
            <a:r>
              <a:rPr lang="en-US" dirty="0"/>
              <a:t>not when things go well.</a:t>
            </a:r>
            <a:endParaRPr lang="en-US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2"/>
                </a:solidFill>
              </a:rPr>
              <a:t>Context:</a:t>
            </a:r>
            <a:r>
              <a:rPr lang="en-US" dirty="0"/>
              <a:t> </a:t>
            </a:r>
            <a:r>
              <a:rPr lang="en-US"/>
              <a:t>They freed </a:t>
            </a:r>
            <a:r>
              <a:rPr lang="en-US" dirty="0"/>
              <a:t>a slave girl</a:t>
            </a:r>
            <a:r>
              <a:rPr lang="en-US"/>
              <a:t> — and got beaten</a:t>
            </a:r>
            <a:r>
              <a:rPr lang="en-US" dirty="0"/>
              <a:t>, </a:t>
            </a:r>
            <a:r>
              <a:rPr lang="en-US"/>
              <a:t>humiliated</a:t>
            </a:r>
            <a:r>
              <a:rPr lang="en-US" dirty="0"/>
              <a:t>, and </a:t>
            </a:r>
            <a:r>
              <a:rPr lang="en-US"/>
              <a:t>jailed for it</a:t>
            </a:r>
            <a:r>
              <a:rPr lang="en-US" dirty="0"/>
              <a:t>.</a:t>
            </a:r>
            <a:endParaRPr lang="en-US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2"/>
                </a:solidFill>
              </a:rPr>
              <a:t>The Big Idea:</a:t>
            </a:r>
            <a:r>
              <a:rPr lang="en-US" dirty="0"/>
              <a:t> God </a:t>
            </a:r>
            <a:r>
              <a:rPr lang="en-US"/>
              <a:t>seeks </a:t>
            </a:r>
            <a:r>
              <a:rPr lang="en-US" dirty="0"/>
              <a:t>men who worship through</a:t>
            </a:r>
            <a:r>
              <a:rPr lang="en-US"/>
              <a:t> suffering, not around</a:t>
            </a:r>
            <a:r>
              <a:rPr lang="en-US" dirty="0"/>
              <a:t> it.</a:t>
            </a:r>
            <a:endParaRPr lang="en-US"/>
          </a:p>
          <a:p>
            <a:pPr indent="-228600" algn="l">
              <a:buFont typeface="Arial" panose="020B0604020202020204" pitchFamily="34" charset="0"/>
              <a:buChar char="•"/>
            </a:pPr>
            <a:endParaRPr lang="en-US"/>
          </a:p>
        </p:txBody>
      </p:sp>
      <p:pic>
        <p:nvPicPr>
          <p:cNvPr id="900" name="Church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0480" y="612648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01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4A45-0EAC-559B-BA20-32E806E27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5760"/>
            <a:ext cx="7345680" cy="6126480"/>
          </a:xfrm>
        </p:spPr>
        <p:txBody>
          <a:bodyPr>
            <a:normAutofit/>
          </a:bodyPr>
          <a:lstStyle/>
          <a:p>
            <a:r>
              <a:rPr lang="en-US" sz="2400" b="1" dirty="0"/>
              <a:t>1. A Man Leads with Worship in the Dark (Acts 16:25)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Text:</a:t>
            </a:r>
            <a:r>
              <a:rPr lang="en-US" sz="2400" dirty="0"/>
              <a:t> </a:t>
            </a:r>
            <a:r>
              <a:rPr lang="en-US" sz="2400" i="1" dirty="0"/>
              <a:t>"About midnight Paul and Silas were praying and singing hymns to God</a:t>
            </a:r>
            <a:r>
              <a:rPr lang="en-US" sz="2400" i="1"/>
              <a:t>…"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Reality:</a:t>
            </a:r>
            <a:r>
              <a:rPr lang="en-US" sz="2400" dirty="0"/>
              <a:t> </a:t>
            </a:r>
            <a:r>
              <a:rPr lang="en-US" sz="2400"/>
              <a:t>Bleeding and </a:t>
            </a:r>
            <a:r>
              <a:rPr lang="en-US" sz="2400" dirty="0"/>
              <a:t>bound, they praised </a:t>
            </a:r>
            <a:r>
              <a:rPr lang="en-US" sz="2400"/>
              <a:t>before their circumstances changed</a:t>
            </a:r>
            <a:r>
              <a:rPr lang="en-US" sz="2400" dirty="0"/>
              <a:t>.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Application for Men:</a:t>
            </a:r>
          </a:p>
          <a:p>
            <a:pPr lvl="1"/>
            <a:r>
              <a:rPr lang="en-US" dirty="0"/>
              <a:t>Midnight</a:t>
            </a:r>
            <a:r>
              <a:rPr lang="en-US"/>
              <a:t> = </a:t>
            </a:r>
            <a:r>
              <a:rPr lang="en-US" dirty="0"/>
              <a:t>financial stress, marriage </a:t>
            </a:r>
            <a:r>
              <a:rPr lang="en-US"/>
              <a:t>strain</a:t>
            </a:r>
            <a:r>
              <a:rPr lang="en-US" dirty="0"/>
              <a:t>, health scares.</a:t>
            </a:r>
          </a:p>
          <a:p>
            <a:pPr lvl="1"/>
            <a:r>
              <a:rPr lang="en-US" dirty="0"/>
              <a:t>Passive men numb out</a:t>
            </a:r>
            <a:r>
              <a:rPr lang="en-US"/>
              <a:t>;</a:t>
            </a:r>
            <a:r>
              <a:rPr lang="en-US" dirty="0"/>
              <a:t> leaders choose praise over pity.</a:t>
            </a:r>
          </a:p>
          <a:p>
            <a:pPr lvl="1"/>
            <a:r>
              <a:rPr lang="en-US" dirty="0"/>
              <a:t>Your family </a:t>
            </a:r>
            <a:r>
              <a:rPr lang="en-US"/>
              <a:t>is watching </a:t>
            </a:r>
            <a:r>
              <a:rPr lang="en-US" dirty="0"/>
              <a:t>how you handle </a:t>
            </a:r>
            <a:r>
              <a:rPr lang="en-US"/>
              <a:t>the dark</a:t>
            </a:r>
            <a:r>
              <a:rPr lang="en-US" dirty="0"/>
              <a:t>.</a:t>
            </a:r>
            <a:endParaRPr lang="en-US"/>
          </a:p>
        </p:txBody>
      </p:sp>
      <p:pic>
        <p:nvPicPr>
          <p:cNvPr id="901" name="Section Image"/>
          <p:cNvPicPr>
            <a:picLocks noChangeAspect="1"/>
          </p:cNvPicPr>
          <p:nvPr/>
        </p:nvPicPr>
        <p:blipFill>
          <a:blip r:embed="rId2"/>
          <a:srcRect l="5020" r="5020"/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  <p:pic>
        <p:nvPicPr>
          <p:cNvPr id="900" name="Church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0480" y="612648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51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760C4-FFE7-B8CF-2EA8-64466539B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5760"/>
            <a:ext cx="7345680" cy="6126480"/>
          </a:xfrm>
        </p:spPr>
        <p:txBody>
          <a:bodyPr>
            <a:normAutofit/>
          </a:bodyPr>
          <a:lstStyle/>
          <a:p>
            <a:r>
              <a:rPr lang="en-US" sz="2400" b="1" dirty="0"/>
              <a:t>2. A Man Protects and Serves His Enemy (Acts 16:27-28)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Text:</a:t>
            </a:r>
            <a:r>
              <a:rPr lang="en-US" sz="2400" dirty="0"/>
              <a:t> The jailer drew his sword</a:t>
            </a:r>
            <a:r>
              <a:rPr lang="en-US" sz="2400"/>
              <a:t>;</a:t>
            </a:r>
            <a:r>
              <a:rPr lang="en-US" sz="2400" dirty="0"/>
              <a:t> Paul shouted, </a:t>
            </a:r>
            <a:r>
              <a:rPr lang="en-US" sz="2400" i="1" dirty="0"/>
              <a:t>"Don't harm yourself! We are all here!"</a:t>
            </a:r>
            <a:endParaRPr lang="en-US" sz="2400" i="1"/>
          </a:p>
          <a:p>
            <a:r>
              <a:rPr lang="en-US" sz="2400" b="1">
                <a:solidFill>
                  <a:schemeClr val="accent2"/>
                </a:solidFill>
              </a:rPr>
              <a:t>The Reality:</a:t>
            </a:r>
            <a:r>
              <a:rPr lang="en-US" sz="2400" dirty="0"/>
              <a:t> </a:t>
            </a:r>
            <a:r>
              <a:rPr lang="en-US" sz="2400"/>
              <a:t>Their </a:t>
            </a:r>
            <a:r>
              <a:rPr lang="en-US" sz="2400" dirty="0"/>
              <a:t>oppressor "deserved</a:t>
            </a:r>
            <a:r>
              <a:rPr lang="en-US" sz="2400"/>
              <a:t>" revenge — they </a:t>
            </a:r>
            <a:r>
              <a:rPr lang="en-US" sz="2400" dirty="0"/>
              <a:t>chose a higher code.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Application for Men:</a:t>
            </a:r>
          </a:p>
          <a:p>
            <a:pPr lvl="1"/>
            <a:r>
              <a:rPr lang="en-US"/>
              <a:t>Value </a:t>
            </a:r>
            <a:r>
              <a:rPr lang="en-US" dirty="0"/>
              <a:t>human life over vengeance or convenience.</a:t>
            </a:r>
          </a:p>
          <a:p>
            <a:pPr lvl="1"/>
            <a:r>
              <a:rPr lang="en-US" dirty="0"/>
              <a:t>Real strength is restraint.</a:t>
            </a:r>
          </a:p>
          <a:p>
            <a:pPr lvl="1"/>
            <a:r>
              <a:rPr lang="en-US"/>
              <a:t>Speak life into </a:t>
            </a:r>
            <a:r>
              <a:rPr lang="en-US" dirty="0"/>
              <a:t>the desperate people </a:t>
            </a:r>
            <a:r>
              <a:rPr lang="en-US"/>
              <a:t>around you</a:t>
            </a:r>
            <a:r>
              <a:rPr lang="en-US" dirty="0"/>
              <a:t>.</a:t>
            </a:r>
            <a:endParaRPr lang="en-US"/>
          </a:p>
        </p:txBody>
      </p:sp>
      <p:pic>
        <p:nvPicPr>
          <p:cNvPr id="901" name="Section Image"/>
          <p:cNvPicPr>
            <a:picLocks noChangeAspect="1"/>
          </p:cNvPicPr>
          <p:nvPr/>
        </p:nvPicPr>
        <p:blipFill>
          <a:blip r:embed="rId2"/>
          <a:srcRect l="5020" r="5020"/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  <p:pic>
        <p:nvPicPr>
          <p:cNvPr id="900" name="Church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0480" y="612648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42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78C64-B44F-0F11-9DF3-7C8C8A581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5760"/>
            <a:ext cx="7345680" cy="6126480"/>
          </a:xfrm>
        </p:spPr>
        <p:txBody>
          <a:bodyPr>
            <a:normAutofit/>
          </a:bodyPr>
          <a:lstStyle/>
          <a:p>
            <a:r>
              <a:rPr lang="en-US" sz="2400" b="1" dirty="0"/>
              <a:t>3. A Man Reclaims His Household for God (Acts 16:29-34)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Text:</a:t>
            </a:r>
            <a:r>
              <a:rPr lang="en-US" sz="2400" dirty="0"/>
              <a:t> </a:t>
            </a:r>
            <a:r>
              <a:rPr lang="en-US" sz="2400" i="1" dirty="0"/>
              <a:t>"What must I do to be saved?"</a:t>
            </a:r>
            <a:r>
              <a:rPr lang="en-US" sz="2400" dirty="0"/>
              <a:t> </a:t>
            </a:r>
            <a:r>
              <a:rPr lang="en-US" sz="2400"/>
              <a:t>— he </a:t>
            </a:r>
            <a:r>
              <a:rPr lang="en-US" sz="2400" dirty="0"/>
              <a:t>and his whole household were baptized </a:t>
            </a:r>
            <a:r>
              <a:rPr lang="en-US" sz="2400"/>
              <a:t>at once</a:t>
            </a:r>
            <a:r>
              <a:rPr lang="en-US" sz="2400" dirty="0"/>
              <a:t>.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Reality:</a:t>
            </a:r>
            <a:r>
              <a:rPr lang="en-US" sz="2400" dirty="0"/>
              <a:t> </a:t>
            </a:r>
            <a:r>
              <a:rPr lang="en-US" sz="2400"/>
              <a:t>One man's </a:t>
            </a:r>
            <a:r>
              <a:rPr lang="en-US" sz="2400" dirty="0"/>
              <a:t>conversion changed his entire </a:t>
            </a:r>
            <a:r>
              <a:rPr lang="en-US" sz="2400"/>
              <a:t>family's trajectory</a:t>
            </a:r>
            <a:r>
              <a:rPr lang="en-US" sz="2400" dirty="0"/>
              <a:t>.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Application for Men:</a:t>
            </a:r>
          </a:p>
          <a:p>
            <a:pPr lvl="1"/>
            <a:r>
              <a:rPr lang="en-US" dirty="0"/>
              <a:t>You are the spiritual gatekeeper of your home.</a:t>
            </a:r>
          </a:p>
          <a:p>
            <a:pPr lvl="1"/>
            <a:r>
              <a:rPr lang="en-US"/>
              <a:t>One surrender ripples through </a:t>
            </a:r>
            <a:r>
              <a:rPr lang="en-US" dirty="0"/>
              <a:t>wife, </a:t>
            </a:r>
            <a:r>
              <a:rPr lang="en-US"/>
              <a:t>kids</a:t>
            </a:r>
            <a:r>
              <a:rPr lang="en-US" dirty="0"/>
              <a:t>, and legacy.</a:t>
            </a:r>
          </a:p>
          <a:p>
            <a:pPr lvl="1"/>
            <a:r>
              <a:rPr lang="en-US"/>
              <a:t>True leadership serves — he </a:t>
            </a:r>
            <a:r>
              <a:rPr lang="en-US" dirty="0"/>
              <a:t>washed their wounds</a:t>
            </a:r>
            <a:r>
              <a:rPr lang="en-US"/>
              <a:t> and </a:t>
            </a:r>
            <a:r>
              <a:rPr lang="en-US" dirty="0"/>
              <a:t>fed them.</a:t>
            </a:r>
            <a:endParaRPr lang="en-US"/>
          </a:p>
        </p:txBody>
      </p:sp>
      <p:pic>
        <p:nvPicPr>
          <p:cNvPr id="901" name="Section Image"/>
          <p:cNvPicPr>
            <a:picLocks noChangeAspect="1"/>
          </p:cNvPicPr>
          <p:nvPr/>
        </p:nvPicPr>
        <p:blipFill>
          <a:blip r:embed="rId2"/>
          <a:srcRect l="5020" r="5020"/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  <p:pic>
        <p:nvPicPr>
          <p:cNvPr id="900" name="Church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0480" y="612648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32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59590-0071-3E09-7956-A2633600C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5760"/>
            <a:ext cx="7345680" cy="6126480"/>
          </a:xfrm>
        </p:spPr>
        <p:txBody>
          <a:bodyPr>
            <a:normAutofit/>
          </a:bodyPr>
          <a:lstStyle/>
          <a:p>
            <a:r>
              <a:rPr lang="en-US" sz="2400" b="1" dirty="0"/>
              <a:t>4. A Man Stands Tall and Demands Integrity (Acts 16:35-39)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Text:</a:t>
            </a:r>
            <a:r>
              <a:rPr lang="en-US" sz="2400" dirty="0"/>
              <a:t> Paul refused</a:t>
            </a:r>
            <a:r>
              <a:rPr lang="en-US" sz="2400"/>
              <a:t> a quiet release</a:t>
            </a:r>
            <a:r>
              <a:rPr lang="en-US" sz="2400" dirty="0"/>
              <a:t>: </a:t>
            </a:r>
            <a:r>
              <a:rPr lang="en-US" sz="2400" i="1" dirty="0"/>
              <a:t>"Let them come and escort us out."</a:t>
            </a:r>
            <a:endParaRPr lang="en-US" sz="2400" i="1"/>
          </a:p>
          <a:p>
            <a:r>
              <a:rPr lang="en-US" sz="2400" b="1">
                <a:solidFill>
                  <a:schemeClr val="accent2"/>
                </a:solidFill>
              </a:rPr>
              <a:t>The Reality:</a:t>
            </a:r>
            <a:r>
              <a:rPr lang="en-US" sz="2400" dirty="0"/>
              <a:t> </a:t>
            </a:r>
            <a:r>
              <a:rPr lang="en-US" sz="2400"/>
              <a:t>A </a:t>
            </a:r>
            <a:r>
              <a:rPr lang="en-US" sz="2400" dirty="0"/>
              <a:t>Roman citizen</a:t>
            </a:r>
            <a:r>
              <a:rPr lang="en-US" sz="2400"/>
              <a:t> beaten </a:t>
            </a:r>
            <a:r>
              <a:rPr lang="en-US" sz="2400" dirty="0"/>
              <a:t>without trial</a:t>
            </a:r>
            <a:r>
              <a:rPr lang="en-US" sz="2400"/>
              <a:t>, </a:t>
            </a:r>
            <a:r>
              <a:rPr lang="en-US" sz="2400" dirty="0"/>
              <a:t>he </a:t>
            </a:r>
            <a:r>
              <a:rPr lang="en-US" sz="2400"/>
              <a:t>shielded </a:t>
            </a:r>
            <a:r>
              <a:rPr lang="en-US" sz="2400" dirty="0"/>
              <a:t>the </a:t>
            </a:r>
            <a:r>
              <a:rPr lang="en-US" sz="2400"/>
              <a:t>young </a:t>
            </a:r>
            <a:r>
              <a:rPr lang="en-US" sz="2400" dirty="0"/>
              <a:t>church from a criminal </a:t>
            </a:r>
            <a:r>
              <a:rPr lang="en-US" sz="2400"/>
              <a:t>label</a:t>
            </a:r>
            <a:r>
              <a:rPr lang="en-US" sz="2400" dirty="0"/>
              <a:t>.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Application for Men:</a:t>
            </a:r>
          </a:p>
          <a:p>
            <a:pPr lvl="1"/>
            <a:r>
              <a:rPr lang="en-US"/>
              <a:t>Don't </a:t>
            </a:r>
            <a:r>
              <a:rPr lang="en-US" dirty="0"/>
              <a:t>let injustice </a:t>
            </a:r>
            <a:r>
              <a:rPr lang="en-US"/>
              <a:t>be swept </a:t>
            </a:r>
            <a:r>
              <a:rPr lang="en-US" dirty="0"/>
              <a:t>under the rug.</a:t>
            </a:r>
          </a:p>
          <a:p>
            <a:pPr lvl="1"/>
            <a:r>
              <a:rPr lang="en-US"/>
              <a:t>Know the </a:t>
            </a:r>
            <a:r>
              <a:rPr lang="en-US" dirty="0"/>
              <a:t>time for endurance and for confrontation.</a:t>
            </a:r>
          </a:p>
          <a:p>
            <a:pPr lvl="1"/>
            <a:r>
              <a:rPr lang="en-US" dirty="0"/>
              <a:t>Use your voice and standing to protect the vulnerable.</a:t>
            </a:r>
            <a:endParaRPr lang="en-US"/>
          </a:p>
        </p:txBody>
      </p:sp>
      <p:pic>
        <p:nvPicPr>
          <p:cNvPr id="901" name="Section Image"/>
          <p:cNvPicPr>
            <a:picLocks noChangeAspect="1"/>
          </p:cNvPicPr>
          <p:nvPr/>
        </p:nvPicPr>
        <p:blipFill>
          <a:blip r:embed="rId2"/>
          <a:srcRect l="5020" r="5020"/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  <p:pic>
        <p:nvPicPr>
          <p:cNvPr id="900" name="Church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0480" y="612648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97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13EE2-2A53-7792-371B-E5DD73DE9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5760"/>
            <a:ext cx="7345680" cy="6126480"/>
          </a:xfrm>
        </p:spPr>
        <p:txBody>
          <a:bodyPr>
            <a:normAutofit/>
          </a:bodyPr>
          <a:lstStyle/>
          <a:p>
            <a:r>
              <a:rPr lang="en-US" sz="2400" b="1" dirty="0"/>
              <a:t>In Closing: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Call to Action:</a:t>
            </a:r>
            <a:r>
              <a:rPr lang="en-US" sz="2400" dirty="0"/>
              <a:t> </a:t>
            </a:r>
            <a:r>
              <a:rPr lang="en-US" sz="2400"/>
              <a:t>What </a:t>
            </a:r>
            <a:r>
              <a:rPr lang="en-US" sz="2400" dirty="0"/>
              <a:t>dungeon are you in today? Stop waiting for the earthquake.</a:t>
            </a:r>
          </a:p>
          <a:p>
            <a:r>
              <a:rPr lang="en-US" sz="2400" b="1">
                <a:solidFill>
                  <a:schemeClr val="accent2"/>
                </a:solidFill>
              </a:rPr>
              <a:t>The Challenge:</a:t>
            </a:r>
          </a:p>
          <a:p>
            <a:pPr lvl="1"/>
            <a:r>
              <a:rPr lang="en-US" dirty="0"/>
              <a:t>Start singing in your midnight.</a:t>
            </a:r>
          </a:p>
          <a:p>
            <a:pPr lvl="1"/>
            <a:r>
              <a:rPr lang="en-US" dirty="0"/>
              <a:t>Lead your home with bold faith.</a:t>
            </a:r>
          </a:p>
          <a:p>
            <a:pPr lvl="1"/>
            <a:r>
              <a:rPr lang="en-US" dirty="0"/>
              <a:t>Stand firm as a citizen of God's Kingdom.</a:t>
            </a:r>
            <a:endParaRPr lang="en-US"/>
          </a:p>
        </p:txBody>
      </p:sp>
      <p:pic>
        <p:nvPicPr>
          <p:cNvPr id="901" name="Section Image"/>
          <p:cNvPicPr>
            <a:picLocks noChangeAspect="1"/>
          </p:cNvPicPr>
          <p:nvPr/>
        </p:nvPicPr>
        <p:blipFill>
          <a:blip r:embed="rId2"/>
          <a:srcRect l="5020" r="5020"/>
          <a:stretch>
            <a:fillRect/>
          </a:stretch>
        </p:blipFill>
        <p:spPr>
          <a:xfrm>
            <a:off x="8077200" y="0"/>
            <a:ext cx="4114800" cy="6858000"/>
          </a:xfrm>
          <a:prstGeom prst="rect">
            <a:avLst/>
          </a:prstGeom>
        </p:spPr>
      </p:pic>
      <p:pic>
        <p:nvPicPr>
          <p:cNvPr id="900" name="Church 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0480" y="6126480"/>
            <a:ext cx="54864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783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1649B6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</TotalTime>
  <Words>443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    Unshackled Manhood: Faith in the Deepest Dungeon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Cliff Snell</dc:creator>
  <cp:lastModifiedBy>Cliff Snell</cp:lastModifiedBy>
  <cp:revision>3</cp:revision>
  <dcterms:created xsi:type="dcterms:W3CDTF">2026-06-20T13:09:31Z</dcterms:created>
  <dcterms:modified xsi:type="dcterms:W3CDTF">2026-06-20T14:56:39Z</dcterms:modified>
</cp:coreProperties>
</file>